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77" r:id="rId2"/>
    <p:sldId id="257" r:id="rId3"/>
    <p:sldId id="312" r:id="rId4"/>
    <p:sldId id="258" r:id="rId5"/>
    <p:sldId id="371" r:id="rId6"/>
    <p:sldId id="369" r:id="rId7"/>
    <p:sldId id="370" r:id="rId8"/>
    <p:sldId id="266" r:id="rId9"/>
    <p:sldId id="259" r:id="rId10"/>
    <p:sldId id="336" r:id="rId11"/>
    <p:sldId id="262" r:id="rId12"/>
    <p:sldId id="263" r:id="rId13"/>
    <p:sldId id="265" r:id="rId14"/>
    <p:sldId id="32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A48A5-A8EB-E140-B2B4-FB3D137C9229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D5FE7-E46B-B448-8580-0F39CCE54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6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what we have to offer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6EC8-8B18-1542-80B4-112156183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9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been here many times and have a lot of experience with the Florida DOT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6EC8-8B18-1542-80B4-112156183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09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date, 2019 mileage a 97796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6EC8-8B18-1542-80B4-112156183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0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date, 2019 mileage a 97796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6EC8-8B18-1542-80B4-112156183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59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in additional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96EC8-8B18-1542-80B4-112156183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24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5913" y="621625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BC9396F-2920-6247-9295-1776FA1123F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3" y="6058904"/>
            <a:ext cx="1855304" cy="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5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5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1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7E3AD5-2D34-A741-AFE8-19F9A32D3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2700000">
            <a:off x="8074349" y="-2163154"/>
            <a:ext cx="6420345" cy="642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9470" y="6311900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34695" y="1422746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753" y="6766307"/>
            <a:ext cx="12433465" cy="1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B1532F-0FC5-3E4E-85BB-01360A199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700000">
            <a:off x="2885828" y="82207"/>
            <a:ext cx="6420345" cy="642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n>
                  <a:solidFill>
                    <a:schemeClr val="bg1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800D20-FBE3-C744-9EC5-9F88C9BDE57D}"/>
              </a:ext>
            </a:extLst>
          </p:cNvPr>
          <p:cNvCxnSpPr/>
          <p:nvPr userDrawn="1"/>
        </p:nvCxnSpPr>
        <p:spPr>
          <a:xfrm>
            <a:off x="1203960" y="4562475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57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4E8EBD-94BF-8041-B636-04F2608F8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2700000">
            <a:off x="8074349" y="-2163154"/>
            <a:ext cx="6420345" cy="642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078EE7-F6DE-844C-B47C-940D568D649C}"/>
              </a:ext>
            </a:extLst>
          </p:cNvPr>
          <p:cNvCxnSpPr/>
          <p:nvPr userDrawn="1"/>
        </p:nvCxnSpPr>
        <p:spPr>
          <a:xfrm>
            <a:off x="734695" y="1422746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86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8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4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2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2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3" y="6058904"/>
            <a:ext cx="1855304" cy="679825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5913" y="621625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BC9396F-2920-6247-9295-1776FA1123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28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690998"/>
            <a:ext cx="10515600" cy="2852737"/>
          </a:xfrm>
        </p:spPr>
        <p:txBody>
          <a:bodyPr/>
          <a:lstStyle/>
          <a:p>
            <a:r>
              <a:rPr lang="en-US" dirty="0" err="1"/>
              <a:t>Mandli</a:t>
            </a:r>
            <a:r>
              <a:rPr lang="en-US" dirty="0"/>
              <a:t> Communications, Inc.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3103" y="4629492"/>
            <a:ext cx="89341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SECTION </a:t>
            </a:r>
            <a:r>
              <a:rPr kumimoji="0" lang="en-US" sz="2200" b="1" i="0" u="none" strike="noStrike" kern="1200" cap="none" spc="60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Company Review</a:t>
            </a:r>
          </a:p>
        </p:txBody>
      </p:sp>
    </p:spTree>
    <p:extLst>
      <p:ext uri="{BB962C8B-B14F-4D97-AF65-F5344CB8AC3E}">
        <p14:creationId xmlns:p14="http://schemas.microsoft.com/office/powerpoint/2010/main" val="14887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Solutions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79331" y="2215601"/>
            <a:ext cx="1202267" cy="1115798"/>
            <a:chOff x="304495" y="1828800"/>
            <a:chExt cx="1745720" cy="16201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410" y="1828800"/>
              <a:ext cx="1115568" cy="914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4495" y="2778616"/>
              <a:ext cx="1745720" cy="67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8B4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Imaging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63627" y="2221588"/>
            <a:ext cx="1503935" cy="1132572"/>
            <a:chOff x="3934603" y="1828800"/>
            <a:chExt cx="2183748" cy="16445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2118" y="1828800"/>
              <a:ext cx="1188720" cy="914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34603" y="2802972"/>
              <a:ext cx="2183748" cy="67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8B4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Pavement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61090" y="2869734"/>
            <a:ext cx="144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B4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22" y="3496598"/>
            <a:ext cx="2387886" cy="1671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027" y="3550118"/>
            <a:ext cx="2238086" cy="16785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645" y="3495010"/>
            <a:ext cx="2293900" cy="167102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9B2D64-780A-934D-B12E-BEAF5723BA5F}"/>
              </a:ext>
            </a:extLst>
          </p:cNvPr>
          <p:cNvGrpSpPr/>
          <p:nvPr/>
        </p:nvGrpSpPr>
        <p:grpSpPr>
          <a:xfrm>
            <a:off x="5215295" y="1938520"/>
            <a:ext cx="935550" cy="999714"/>
            <a:chOff x="5295917" y="1172118"/>
            <a:chExt cx="1396682" cy="1376996"/>
          </a:xfrm>
        </p:grpSpPr>
        <p:pic>
          <p:nvPicPr>
            <p:cNvPr id="18" name="Graphic 17" descr="Wireless">
              <a:extLst>
                <a:ext uri="{FF2B5EF4-FFF2-40B4-BE49-F238E27FC236}">
                  <a16:creationId xmlns:a16="http://schemas.microsoft.com/office/drawing/2014/main" id="{D33FD62A-7A5B-C149-BC92-1EF0E96EA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95917" y="1172118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Wireless">
              <a:extLst>
                <a:ext uri="{FF2B5EF4-FFF2-40B4-BE49-F238E27FC236}">
                  <a16:creationId xmlns:a16="http://schemas.microsoft.com/office/drawing/2014/main" id="{687B3F71-8A64-9846-8673-6398C7124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 flipV="1">
              <a:off x="5778199" y="1634714"/>
              <a:ext cx="914400" cy="9144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8268303-3736-D441-90FD-075357E04959}"/>
                </a:ext>
              </a:extLst>
            </p:cNvPr>
            <p:cNvSpPr/>
            <p:nvPr/>
          </p:nvSpPr>
          <p:spPr>
            <a:xfrm>
              <a:off x="5884333" y="1752600"/>
              <a:ext cx="211667" cy="2103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84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System: Automated Control</a:t>
            </a:r>
          </a:p>
        </p:txBody>
      </p:sp>
      <p:sp>
        <p:nvSpPr>
          <p:cNvPr id="4" name="Rectangle 3"/>
          <p:cNvSpPr/>
          <p:nvPr/>
        </p:nvSpPr>
        <p:spPr>
          <a:xfrm>
            <a:off x="53014" y="1692905"/>
            <a:ext cx="114616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8179" marR="0" lvl="1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X35 image capture employs auto-exposure, auto-white balance, and auto-gain controls to provide maximum responsiveness in dynamic lighting conditions.</a:t>
            </a:r>
          </a:p>
          <a:p>
            <a:pPr marL="838179" marR="0" lvl="1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Removes the need for human decision making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0043"/>
            <a:ext cx="12192000" cy="3455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534" y="702774"/>
            <a:ext cx="736053" cy="6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3015" y="1692906"/>
            <a:ext cx="47322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8179" marR="0" lvl="1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High Resolution</a:t>
            </a:r>
          </a:p>
          <a:p>
            <a:pPr marL="838179" marR="0" lvl="1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Excellent Zoom Capability</a:t>
            </a:r>
          </a:p>
          <a:p>
            <a:pPr marL="838179" marR="0" lvl="1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Monitors images in real-time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345" y="4931789"/>
            <a:ext cx="305571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00" normalizeH="0" baseline="0" noProof="0" dirty="0">
                <a:ln>
                  <a:noFill/>
                </a:ln>
                <a:solidFill>
                  <a:srgbClr val="E4B1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</a:t>
            </a:r>
            <a:endParaRPr kumimoji="0" lang="en-US" sz="2400" b="0" i="0" u="none" strike="noStrike" kern="1200" cap="none" spc="400" normalizeH="0" baseline="0" noProof="0" dirty="0">
              <a:ln>
                <a:noFill/>
              </a:ln>
              <a:solidFill>
                <a:srgbClr val="E4B14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4096 × 2160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7978" y="4932738"/>
            <a:ext cx="346854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00" normalizeH="0" baseline="0" noProof="0" dirty="0">
                <a:ln>
                  <a:noFill/>
                </a:ln>
                <a:solidFill>
                  <a:srgbClr val="FFD2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 PER MILE</a:t>
            </a:r>
            <a:endParaRPr kumimoji="0" lang="en-US" sz="2400" b="0" i="0" u="none" strike="noStrike" kern="1200" cap="none" spc="400" normalizeH="0" baseline="0" noProof="0" dirty="0">
              <a:ln>
                <a:noFill/>
              </a:ln>
              <a:solidFill>
                <a:srgbClr val="FFD26C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to 500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5553" y="4931788"/>
            <a:ext cx="471081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00" normalizeH="0" baseline="0" noProof="0" dirty="0">
                <a:ln>
                  <a:noFill/>
                </a:ln>
                <a:solidFill>
                  <a:srgbClr val="FFD2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 SPEED</a:t>
            </a:r>
            <a:endParaRPr kumimoji="0" lang="en-US" sz="2400" b="0" i="0" u="none" strike="noStrike" kern="1200" cap="none" spc="400" normalizeH="0" baseline="0" noProof="0" dirty="0">
              <a:ln>
                <a:noFill/>
              </a:ln>
              <a:solidFill>
                <a:srgbClr val="FFD26C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65 MPH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514" y="365125"/>
            <a:ext cx="5370011" cy="4229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952" y="726245"/>
            <a:ext cx="736053" cy="6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7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LCMS         Capabilities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0186" y="1679898"/>
            <a:ext cx="644055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High-speed camera optics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0183" y="2264880"/>
            <a:ext cx="644055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Laser line projectors to acquire 2D images and high-resolution 3D profiles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0183" y="3266832"/>
            <a:ext cx="644055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Automatic detection of cracks and other road surface features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0184" y="4036520"/>
            <a:ext cx="644055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Operates in all lighting conditions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0184" y="4491321"/>
            <a:ext cx="644055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Detects various pavement types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0185" y="5056086"/>
            <a:ext cx="644055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Measured at speeds up to 65 mph on roads reaching 4m wide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11" y="2047894"/>
            <a:ext cx="2992356" cy="3727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306" y="753428"/>
            <a:ext cx="713642" cy="5489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7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Crack Measuring System</a:t>
            </a:r>
          </a:p>
        </p:txBody>
      </p:sp>
      <p:pic>
        <p:nvPicPr>
          <p:cNvPr id="14" name="Picture 13" descr="A close up of a road&#10;&#10;Description generated with very high confidence">
            <a:extLst>
              <a:ext uri="{FF2B5EF4-FFF2-40B4-BE49-F238E27FC236}">
                <a16:creationId xmlns:a16="http://schemas.microsoft.com/office/drawing/2014/main" id="{6BFCEE79-C903-4194-B766-553FD5CF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57092"/>
            <a:ext cx="3657600" cy="2292736"/>
          </a:xfrm>
          <a:prstGeom prst="rect">
            <a:avLst/>
          </a:prstGeom>
          <a:ln w="3175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B07716-08DD-4D50-A116-416801C7E490}"/>
              </a:ext>
            </a:extLst>
          </p:cNvPr>
          <p:cNvSpPr txBox="1"/>
          <p:nvPr/>
        </p:nvSpPr>
        <p:spPr>
          <a:xfrm>
            <a:off x="9858669" y="2341795"/>
            <a:ext cx="1954694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Scanned area collected by single-point lasers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DA3FB-3397-4622-AE90-CB0FE24A7A07}"/>
              </a:ext>
            </a:extLst>
          </p:cNvPr>
          <p:cNvSpPr txBox="1"/>
          <p:nvPr/>
        </p:nvSpPr>
        <p:spPr>
          <a:xfrm>
            <a:off x="9861545" y="4863560"/>
            <a:ext cx="2136393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Scanned area collected by the LCMS</a:t>
            </a:r>
          </a:p>
        </p:txBody>
      </p:sp>
      <p:pic>
        <p:nvPicPr>
          <p:cNvPr id="17" name="Picture 6" descr="A close up of a road&#10;&#10;Description generated with high confidence">
            <a:extLst>
              <a:ext uri="{FF2B5EF4-FFF2-40B4-BE49-F238E27FC236}">
                <a16:creationId xmlns:a16="http://schemas.microsoft.com/office/drawing/2014/main" id="{BB80D83B-30DA-4986-819D-4BB76A30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962" y="4173745"/>
            <a:ext cx="3657600" cy="2302961"/>
          </a:xfrm>
          <a:prstGeom prst="rect">
            <a:avLst/>
          </a:prstGeom>
          <a:ln w="3175"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571348" y="5471793"/>
            <a:ext cx="579150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​4,000 point rutting and faulting​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348" y="1914605"/>
            <a:ext cx="579150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Collects rutting and transverse profiles, distress, faulting, roughness, and pavement imaging​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348" y="3265567"/>
            <a:ext cx="579150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Automated distress detection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348" y="3877865"/>
            <a:ext cx="579150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​Acquires both 2D images and high-resolution 3D profiles of the road​​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348" y="4859495"/>
            <a:ext cx="579150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Detection of pavement type​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390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50000" fill="hold" grpId="0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5000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84209" y="1481296"/>
            <a:ext cx="8969692" cy="224676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57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6F6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in 1983</a:t>
            </a:r>
          </a:p>
          <a:p>
            <a:pPr marL="57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6F6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in Fitchburg, WI </a:t>
            </a:r>
          </a:p>
          <a:p>
            <a:pPr marL="57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6F6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170+ experienced team members</a:t>
            </a:r>
          </a:p>
          <a:p>
            <a:pPr marL="57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6F6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6F6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Worked with 30+ DOTs</a:t>
            </a:r>
          </a:p>
          <a:p>
            <a:pPr marL="57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6F6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 Data in all 50 states</a:t>
            </a:r>
          </a:p>
          <a:p>
            <a:pPr marL="571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6F6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pavement collection in 2002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11581" y="3928617"/>
            <a:ext cx="2768837" cy="735725"/>
            <a:chOff x="4847759" y="4521814"/>
            <a:chExt cx="2768837" cy="7357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759" y="4521814"/>
              <a:ext cx="640080" cy="7357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63322" y="4643095"/>
              <a:ext cx="195327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D26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ASSET INVENTORY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053936" y="3792195"/>
            <a:ext cx="3299864" cy="731520"/>
            <a:chOff x="8447290" y="4523916"/>
            <a:chExt cx="3299864" cy="7315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7290" y="4523916"/>
              <a:ext cx="731520" cy="73152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272480" y="4628425"/>
              <a:ext cx="247467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D26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INTERSECTION MODELING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84209" y="5124608"/>
            <a:ext cx="3074649" cy="731520"/>
            <a:chOff x="984116" y="5770743"/>
            <a:chExt cx="3074649" cy="73152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116" y="5770743"/>
              <a:ext cx="731520" cy="73152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780440" y="5922302"/>
              <a:ext cx="227832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D26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ASSET ENCROACHMENT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21126" y="5265030"/>
            <a:ext cx="2949748" cy="603322"/>
            <a:chOff x="4799773" y="5834842"/>
            <a:chExt cx="2949748" cy="6033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9773" y="5834842"/>
              <a:ext cx="736053" cy="60332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54368" y="5880485"/>
              <a:ext cx="209515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D26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RIGHT-OF-WAY IMAGING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53936" y="5265030"/>
            <a:ext cx="2778464" cy="731520"/>
            <a:chOff x="8447290" y="5770743"/>
            <a:chExt cx="2778464" cy="73152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7290" y="5770743"/>
              <a:ext cx="731520" cy="7315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272480" y="5986461"/>
              <a:ext cx="195327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D26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CURVE &amp; GRADE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64642" y="4029335"/>
            <a:ext cx="2543777" cy="548956"/>
            <a:chOff x="993055" y="4615198"/>
            <a:chExt cx="2543777" cy="548956"/>
          </a:xfrm>
          <a:noFill/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055" y="4615198"/>
              <a:ext cx="713642" cy="548956"/>
            </a:xfrm>
            <a:prstGeom prst="rect">
              <a:avLst/>
            </a:prstGeom>
            <a:grpFill/>
          </p:spPr>
        </p:pic>
        <p:sp>
          <p:nvSpPr>
            <p:cNvPr id="23" name="TextBox 22"/>
            <p:cNvSpPr txBox="1"/>
            <p:nvPr/>
          </p:nvSpPr>
          <p:spPr>
            <a:xfrm>
              <a:off x="1794529" y="4739635"/>
              <a:ext cx="1742303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D26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PAVEMENT</a:t>
              </a:r>
            </a:p>
          </p:txBody>
        </p:sp>
      </p:grpSp>
      <p:sp>
        <p:nvSpPr>
          <p:cNvPr id="28" name="Title 3">
            <a:extLst>
              <a:ext uri="{FF2B5EF4-FFF2-40B4-BE49-F238E27FC236}">
                <a16:creationId xmlns:a16="http://schemas.microsoft.com/office/drawing/2014/main" id="{89E24F8C-7BA6-4345-9885-8FE59EA3D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Mandli</a:t>
            </a:r>
            <a:r>
              <a:rPr lang="en-US" dirty="0"/>
              <a:t> Communications, INC.</a:t>
            </a:r>
          </a:p>
        </p:txBody>
      </p:sp>
    </p:spTree>
    <p:extLst>
      <p:ext uri="{BB962C8B-B14F-4D97-AF65-F5344CB8AC3E}">
        <p14:creationId xmlns:p14="http://schemas.microsoft.com/office/powerpoint/2010/main" val="151834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F6DDAE-160C-42E3-82D9-85D73E8E1590}"/>
              </a:ext>
            </a:extLst>
          </p:cNvPr>
          <p:cNvSpPr txBox="1"/>
          <p:nvPr/>
        </p:nvSpPr>
        <p:spPr>
          <a:xfrm>
            <a:off x="433136" y="5091762"/>
            <a:ext cx="7834193" cy="126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Wings of Dreams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D7A42-F8BF-9E4F-A3AA-9508773FF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866"/>
          <a:stretch/>
        </p:blipFill>
        <p:spPr>
          <a:xfrm>
            <a:off x="0" y="-1"/>
            <a:ext cx="12192000" cy="52641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51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2DA7-0AA2-094C-9E7D-E32F4D36D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 COLLECTED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4B878-BEA3-1342-B8D3-C93705667199}"/>
              </a:ext>
            </a:extLst>
          </p:cNvPr>
          <p:cNvCxnSpPr>
            <a:cxnSpLocks/>
          </p:cNvCxnSpPr>
          <p:nvPr/>
        </p:nvCxnSpPr>
        <p:spPr>
          <a:xfrm flipV="1">
            <a:off x="1287776" y="1848071"/>
            <a:ext cx="0" cy="360750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0DE317-CD4E-BE47-8609-083060229981}"/>
              </a:ext>
            </a:extLst>
          </p:cNvPr>
          <p:cNvCxnSpPr>
            <a:cxnSpLocks/>
          </p:cNvCxnSpPr>
          <p:nvPr/>
        </p:nvCxnSpPr>
        <p:spPr>
          <a:xfrm>
            <a:off x="1287776" y="5455578"/>
            <a:ext cx="961644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87B287B-B2B6-2140-AE4B-DA799F7253CC}"/>
              </a:ext>
            </a:extLst>
          </p:cNvPr>
          <p:cNvGrpSpPr/>
          <p:nvPr/>
        </p:nvGrpSpPr>
        <p:grpSpPr>
          <a:xfrm>
            <a:off x="1167616" y="1848072"/>
            <a:ext cx="109886" cy="3607506"/>
            <a:chOff x="597877" y="1652950"/>
            <a:chExt cx="83680" cy="279955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CF81F6-8208-0143-BD92-95AC501D0501}"/>
                </a:ext>
              </a:extLst>
            </p:cNvPr>
            <p:cNvCxnSpPr/>
            <p:nvPr/>
          </p:nvCxnSpPr>
          <p:spPr>
            <a:xfrm>
              <a:off x="597877" y="4452507"/>
              <a:ext cx="836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ED08D7-AB2D-FF4C-903D-AFED1C5F34BD}"/>
                </a:ext>
              </a:extLst>
            </p:cNvPr>
            <p:cNvCxnSpPr/>
            <p:nvPr/>
          </p:nvCxnSpPr>
          <p:spPr>
            <a:xfrm>
              <a:off x="597877" y="3985915"/>
              <a:ext cx="836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DEB2139-08EE-0B43-BD3B-A97E742EBC29}"/>
                </a:ext>
              </a:extLst>
            </p:cNvPr>
            <p:cNvCxnSpPr/>
            <p:nvPr/>
          </p:nvCxnSpPr>
          <p:spPr>
            <a:xfrm>
              <a:off x="597877" y="3519322"/>
              <a:ext cx="836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3F674DD-25BE-DD46-B9A7-41F30F4391C3}"/>
                </a:ext>
              </a:extLst>
            </p:cNvPr>
            <p:cNvCxnSpPr/>
            <p:nvPr/>
          </p:nvCxnSpPr>
          <p:spPr>
            <a:xfrm>
              <a:off x="597877" y="3052729"/>
              <a:ext cx="836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5D8F717-BFD2-1143-A265-51A6D33C35E6}"/>
                </a:ext>
              </a:extLst>
            </p:cNvPr>
            <p:cNvCxnSpPr/>
            <p:nvPr/>
          </p:nvCxnSpPr>
          <p:spPr>
            <a:xfrm>
              <a:off x="597877" y="2586136"/>
              <a:ext cx="836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C2CAE7B-E0D1-CB4D-8733-7A65F58CD077}"/>
                </a:ext>
              </a:extLst>
            </p:cNvPr>
            <p:cNvCxnSpPr/>
            <p:nvPr/>
          </p:nvCxnSpPr>
          <p:spPr>
            <a:xfrm>
              <a:off x="597877" y="2119543"/>
              <a:ext cx="836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AEF0AE-5096-FA4F-9F29-4BD5FA4AD25A}"/>
                </a:ext>
              </a:extLst>
            </p:cNvPr>
            <p:cNvCxnSpPr/>
            <p:nvPr/>
          </p:nvCxnSpPr>
          <p:spPr>
            <a:xfrm>
              <a:off x="597877" y="1652950"/>
              <a:ext cx="836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F7CC645-0510-954F-A669-1ABCAD8F5279}"/>
              </a:ext>
            </a:extLst>
          </p:cNvPr>
          <p:cNvSpPr/>
          <p:nvPr/>
        </p:nvSpPr>
        <p:spPr>
          <a:xfrm>
            <a:off x="1790803" y="4184562"/>
            <a:ext cx="418150" cy="1271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DFBF5-59AF-5E4D-842A-4EDCCE5CB6DC}"/>
              </a:ext>
            </a:extLst>
          </p:cNvPr>
          <p:cNvSpPr/>
          <p:nvPr/>
        </p:nvSpPr>
        <p:spPr>
          <a:xfrm>
            <a:off x="2753357" y="4364340"/>
            <a:ext cx="420624" cy="1081735"/>
          </a:xfrm>
          <a:prstGeom prst="rect">
            <a:avLst/>
          </a:prstGeom>
          <a:solidFill>
            <a:srgbClr val="FC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65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B48DFB-0259-8A43-AC61-2923652DD0E4}"/>
              </a:ext>
            </a:extLst>
          </p:cNvPr>
          <p:cNvSpPr/>
          <p:nvPr/>
        </p:nvSpPr>
        <p:spPr>
          <a:xfrm>
            <a:off x="3757776" y="3554663"/>
            <a:ext cx="418151" cy="19019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9A0188-13B3-5840-B387-3D3465A7A497}"/>
              </a:ext>
            </a:extLst>
          </p:cNvPr>
          <p:cNvSpPr txBox="1"/>
          <p:nvPr/>
        </p:nvSpPr>
        <p:spPr>
          <a:xfrm>
            <a:off x="1569494" y="3839309"/>
            <a:ext cx="83254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55,481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70F9D-D41C-C044-878F-FD729E556F46}"/>
              </a:ext>
            </a:extLst>
          </p:cNvPr>
          <p:cNvSpPr txBox="1"/>
          <p:nvPr/>
        </p:nvSpPr>
        <p:spPr>
          <a:xfrm>
            <a:off x="2494697" y="4036390"/>
            <a:ext cx="96251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65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47,303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6628B2-778D-1845-8D2F-B1312B85C2FF}"/>
              </a:ext>
            </a:extLst>
          </p:cNvPr>
          <p:cNvSpPr txBox="1"/>
          <p:nvPr/>
        </p:nvSpPr>
        <p:spPr>
          <a:xfrm>
            <a:off x="3492501" y="3240815"/>
            <a:ext cx="96640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83,146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304C59-D928-6948-8B97-C614C6D08B40}"/>
              </a:ext>
            </a:extLst>
          </p:cNvPr>
          <p:cNvSpPr/>
          <p:nvPr/>
        </p:nvSpPr>
        <p:spPr>
          <a:xfrm>
            <a:off x="4759722" y="3697859"/>
            <a:ext cx="418151" cy="1755648"/>
          </a:xfrm>
          <a:prstGeom prst="rect">
            <a:avLst/>
          </a:prstGeom>
          <a:solidFill>
            <a:srgbClr val="F3E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AA88CA-CAF6-834F-A324-3D7DEF6ACABB}"/>
              </a:ext>
            </a:extLst>
          </p:cNvPr>
          <p:cNvSpPr/>
          <p:nvPr/>
        </p:nvSpPr>
        <p:spPr>
          <a:xfrm>
            <a:off x="5755535" y="3414395"/>
            <a:ext cx="418151" cy="20391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68EF2B-6158-1947-9396-FE1D2BCEF94C}"/>
              </a:ext>
            </a:extLst>
          </p:cNvPr>
          <p:cNvSpPr/>
          <p:nvPr/>
        </p:nvSpPr>
        <p:spPr>
          <a:xfrm>
            <a:off x="6716551" y="2844504"/>
            <a:ext cx="418151" cy="26060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48777-99DE-C34F-BF9E-24AA5955C59B}"/>
              </a:ext>
            </a:extLst>
          </p:cNvPr>
          <p:cNvSpPr txBox="1"/>
          <p:nvPr/>
        </p:nvSpPr>
        <p:spPr>
          <a:xfrm>
            <a:off x="4403278" y="3345960"/>
            <a:ext cx="112216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76,912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E45BD-C923-B244-8BBE-B4475FC11FCB}"/>
              </a:ext>
            </a:extLst>
          </p:cNvPr>
          <p:cNvSpPr txBox="1"/>
          <p:nvPr/>
        </p:nvSpPr>
        <p:spPr>
          <a:xfrm>
            <a:off x="5490677" y="3075655"/>
            <a:ext cx="96641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89,207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25369F-45FA-B74B-AF30-2322D14B87B8}"/>
              </a:ext>
            </a:extLst>
          </p:cNvPr>
          <p:cNvSpPr txBox="1"/>
          <p:nvPr/>
        </p:nvSpPr>
        <p:spPr>
          <a:xfrm>
            <a:off x="6439796" y="2520646"/>
            <a:ext cx="97165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113,873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0699EE-4C7B-6746-8593-80B6B318A52A}"/>
              </a:ext>
            </a:extLst>
          </p:cNvPr>
          <p:cNvSpPr txBox="1"/>
          <p:nvPr/>
        </p:nvSpPr>
        <p:spPr>
          <a:xfrm>
            <a:off x="1639855" y="5510186"/>
            <a:ext cx="7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3CF95E-095F-044A-A2ED-995A54C3D744}"/>
              </a:ext>
            </a:extLst>
          </p:cNvPr>
          <p:cNvSpPr txBox="1"/>
          <p:nvPr/>
        </p:nvSpPr>
        <p:spPr>
          <a:xfrm>
            <a:off x="2603619" y="5468988"/>
            <a:ext cx="7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65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9A53A3-410C-5149-BA1C-6EB3D2466513}"/>
              </a:ext>
            </a:extLst>
          </p:cNvPr>
          <p:cNvSpPr txBox="1"/>
          <p:nvPr/>
        </p:nvSpPr>
        <p:spPr>
          <a:xfrm>
            <a:off x="3617201" y="5507195"/>
            <a:ext cx="7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829D70-6087-BD41-892D-2A8B3295903B}"/>
              </a:ext>
            </a:extLst>
          </p:cNvPr>
          <p:cNvSpPr txBox="1"/>
          <p:nvPr/>
        </p:nvSpPr>
        <p:spPr>
          <a:xfrm>
            <a:off x="4601797" y="5507195"/>
            <a:ext cx="7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3E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058A65-462E-CD48-B05F-4B264C653AA6}"/>
              </a:ext>
            </a:extLst>
          </p:cNvPr>
          <p:cNvSpPr txBox="1"/>
          <p:nvPr/>
        </p:nvSpPr>
        <p:spPr>
          <a:xfrm>
            <a:off x="5615379" y="5527875"/>
            <a:ext cx="7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0140A7-364A-604A-9CE2-4845AD780D23}"/>
              </a:ext>
            </a:extLst>
          </p:cNvPr>
          <p:cNvSpPr txBox="1"/>
          <p:nvPr/>
        </p:nvSpPr>
        <p:spPr>
          <a:xfrm>
            <a:off x="6567122" y="5512993"/>
            <a:ext cx="7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012FBE-5A09-374E-95A6-3112EB6322B7}"/>
              </a:ext>
            </a:extLst>
          </p:cNvPr>
          <p:cNvSpPr/>
          <p:nvPr/>
        </p:nvSpPr>
        <p:spPr>
          <a:xfrm>
            <a:off x="7709643" y="3315761"/>
            <a:ext cx="420624" cy="21387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ADB4A7-D888-9246-A8EF-966C5E71B74D}"/>
              </a:ext>
            </a:extLst>
          </p:cNvPr>
          <p:cNvSpPr/>
          <p:nvPr/>
        </p:nvSpPr>
        <p:spPr>
          <a:xfrm>
            <a:off x="8685948" y="2988453"/>
            <a:ext cx="420624" cy="24588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C15861-3169-224D-8920-BBA9222629D2}"/>
              </a:ext>
            </a:extLst>
          </p:cNvPr>
          <p:cNvSpPr txBox="1"/>
          <p:nvPr/>
        </p:nvSpPr>
        <p:spPr>
          <a:xfrm>
            <a:off x="7561452" y="5472710"/>
            <a:ext cx="7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53BDC4-C09A-A746-9FC8-8C7E0DF7AF78}"/>
              </a:ext>
            </a:extLst>
          </p:cNvPr>
          <p:cNvSpPr txBox="1"/>
          <p:nvPr/>
        </p:nvSpPr>
        <p:spPr>
          <a:xfrm>
            <a:off x="8532447" y="5468610"/>
            <a:ext cx="7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8EDB8A-0ADF-5349-82BE-C8215DAD9043}"/>
              </a:ext>
            </a:extLst>
          </p:cNvPr>
          <p:cNvSpPr txBox="1"/>
          <p:nvPr/>
        </p:nvSpPr>
        <p:spPr>
          <a:xfrm>
            <a:off x="7453969" y="2993674"/>
            <a:ext cx="93197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93,570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DFBCC3-50EC-C34D-AF88-061E47CF11B4}"/>
              </a:ext>
            </a:extLst>
          </p:cNvPr>
          <p:cNvSpPr txBox="1"/>
          <p:nvPr/>
        </p:nvSpPr>
        <p:spPr>
          <a:xfrm>
            <a:off x="8361048" y="2644011"/>
            <a:ext cx="97959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107,569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CB5BD00-7328-C74F-879D-6FA976AEE1B7}"/>
              </a:ext>
            </a:extLst>
          </p:cNvPr>
          <p:cNvSpPr/>
          <p:nvPr/>
        </p:nvSpPr>
        <p:spPr>
          <a:xfrm>
            <a:off x="3999101" y="6175747"/>
            <a:ext cx="4193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Over 750,000 Miles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F0E550-950C-874C-B697-1D2B1386ED1D}"/>
              </a:ext>
            </a:extLst>
          </p:cNvPr>
          <p:cNvSpPr/>
          <p:nvPr/>
        </p:nvSpPr>
        <p:spPr>
          <a:xfrm>
            <a:off x="9677368" y="3444987"/>
            <a:ext cx="420624" cy="20022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6180A0-F6CD-3E45-B19D-DE68224FFD39}"/>
              </a:ext>
            </a:extLst>
          </p:cNvPr>
          <p:cNvSpPr txBox="1"/>
          <p:nvPr/>
        </p:nvSpPr>
        <p:spPr>
          <a:xfrm>
            <a:off x="9395481" y="3013343"/>
            <a:ext cx="979597" cy="36933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84,157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A13957-ABBE-3140-9BD8-E23929E759A5}"/>
              </a:ext>
            </a:extLst>
          </p:cNvPr>
          <p:cNvSpPr txBox="1"/>
          <p:nvPr/>
        </p:nvSpPr>
        <p:spPr>
          <a:xfrm>
            <a:off x="9526777" y="5468610"/>
            <a:ext cx="7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1811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/>
      <p:bldP spid="24" grpId="0"/>
      <p:bldP spid="25" grpId="0"/>
      <p:bldP spid="32" grpId="0" animBg="1"/>
      <p:bldP spid="33" grpId="0" animBg="1"/>
      <p:bldP spid="36" grpId="0"/>
      <p:bldP spid="37" grpId="0"/>
      <p:bldP spid="44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2DA7-0AA2-094C-9E7D-E32F4D36D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 COLLECTED 2019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989C29A-F50C-8940-A16C-C0C3AC3A2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56" y="1690688"/>
            <a:ext cx="8583512" cy="446962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2D52387-D052-974B-B04B-091023F8F4CC}"/>
              </a:ext>
            </a:extLst>
          </p:cNvPr>
          <p:cNvSpPr/>
          <p:nvPr/>
        </p:nvSpPr>
        <p:spPr>
          <a:xfrm>
            <a:off x="3361505" y="6175747"/>
            <a:ext cx="5468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*500 more in December in Hawaii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4C9CF9-F54B-FD4E-BED7-A05FAA0BAFA2}"/>
              </a:ext>
            </a:extLst>
          </p:cNvPr>
          <p:cNvSpPr txBox="1"/>
          <p:nvPr/>
        </p:nvSpPr>
        <p:spPr>
          <a:xfrm>
            <a:off x="2438399" y="5453742"/>
            <a:ext cx="620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FF8CC2-4E83-7A42-897A-E2812A196FF2}"/>
              </a:ext>
            </a:extLst>
          </p:cNvPr>
          <p:cNvSpPr txBox="1"/>
          <p:nvPr/>
        </p:nvSpPr>
        <p:spPr>
          <a:xfrm>
            <a:off x="3154868" y="5344707"/>
            <a:ext cx="535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CE9DBD-93A7-BD46-B7BE-BD6B5C8510B9}"/>
              </a:ext>
            </a:extLst>
          </p:cNvPr>
          <p:cNvSpPr txBox="1"/>
          <p:nvPr/>
        </p:nvSpPr>
        <p:spPr>
          <a:xfrm>
            <a:off x="3873327" y="5224431"/>
            <a:ext cx="535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2821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516168-9531-EA4C-9B09-006AE87F576B}"/>
              </a:ext>
            </a:extLst>
          </p:cNvPr>
          <p:cNvSpPr txBox="1"/>
          <p:nvPr/>
        </p:nvSpPr>
        <p:spPr>
          <a:xfrm>
            <a:off x="4559131" y="4962821"/>
            <a:ext cx="535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A2FC72-9C4A-1A49-86E4-CD5118B195FD}"/>
              </a:ext>
            </a:extLst>
          </p:cNvPr>
          <p:cNvSpPr txBox="1"/>
          <p:nvPr/>
        </p:nvSpPr>
        <p:spPr>
          <a:xfrm>
            <a:off x="5255826" y="4701211"/>
            <a:ext cx="535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7744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2B7CFA-73C2-C442-93F3-31B7524FE2AF}"/>
              </a:ext>
            </a:extLst>
          </p:cNvPr>
          <p:cNvSpPr txBox="1"/>
          <p:nvPr/>
        </p:nvSpPr>
        <p:spPr>
          <a:xfrm>
            <a:off x="5966168" y="4402532"/>
            <a:ext cx="535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8034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5ABA49-A4C9-7C45-88A2-93C920C4C377}"/>
              </a:ext>
            </a:extLst>
          </p:cNvPr>
          <p:cNvSpPr txBox="1"/>
          <p:nvPr/>
        </p:nvSpPr>
        <p:spPr>
          <a:xfrm>
            <a:off x="6673739" y="4043303"/>
            <a:ext cx="535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9298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0B67F1-4090-7647-8A79-EE41CAC436A3}"/>
              </a:ext>
            </a:extLst>
          </p:cNvPr>
          <p:cNvSpPr txBox="1"/>
          <p:nvPr/>
        </p:nvSpPr>
        <p:spPr>
          <a:xfrm>
            <a:off x="7315995" y="3559738"/>
            <a:ext cx="597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13213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D9CF11-1975-E14C-8387-DA89365B53A2}"/>
              </a:ext>
            </a:extLst>
          </p:cNvPr>
          <p:cNvSpPr txBox="1"/>
          <p:nvPr/>
        </p:nvSpPr>
        <p:spPr>
          <a:xfrm>
            <a:off x="8034453" y="3065144"/>
            <a:ext cx="597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12316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2AADA4B-7513-C545-833C-92A295EA65E3}"/>
              </a:ext>
            </a:extLst>
          </p:cNvPr>
          <p:cNvSpPr txBox="1"/>
          <p:nvPr/>
        </p:nvSpPr>
        <p:spPr>
          <a:xfrm>
            <a:off x="8742025" y="2605385"/>
            <a:ext cx="597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12785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D82F18B-0D76-2547-A7D7-6731B2906BEF}"/>
              </a:ext>
            </a:extLst>
          </p:cNvPr>
          <p:cNvSpPr txBox="1"/>
          <p:nvPr/>
        </p:nvSpPr>
        <p:spPr>
          <a:xfrm>
            <a:off x="9427825" y="2116306"/>
            <a:ext cx="597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12969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F9F133-A531-9C48-BE82-E82A1964209D}"/>
              </a:ext>
            </a:extLst>
          </p:cNvPr>
          <p:cNvSpPr txBox="1"/>
          <p:nvPr/>
        </p:nvSpPr>
        <p:spPr>
          <a:xfrm>
            <a:off x="9568941" y="3223883"/>
            <a:ext cx="337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87052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91B9B2-6790-2A45-95B4-301C129601AC}"/>
              </a:ext>
            </a:extLst>
          </p:cNvPr>
          <p:cNvSpPr txBox="1"/>
          <p:nvPr/>
        </p:nvSpPr>
        <p:spPr>
          <a:xfrm>
            <a:off x="9372629" y="4616572"/>
            <a:ext cx="7103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cumulative</a:t>
            </a:r>
          </a:p>
        </p:txBody>
      </p:sp>
    </p:spTree>
    <p:extLst>
      <p:ext uri="{BB962C8B-B14F-4D97-AF65-F5344CB8AC3E}">
        <p14:creationId xmlns:p14="http://schemas.microsoft.com/office/powerpoint/2010/main" val="333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2D06-E390-F249-B16D-8EE8E6AC1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BOX SOLUTION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6F558E-A447-8042-B448-5C1DB2754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265" y="1844672"/>
            <a:ext cx="12244530" cy="40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1B5C-8CEB-544C-8EFE-EF1F2422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MAVERICK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8893F8-EBA7-984A-B960-56FD0A7E65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9037" y="1537944"/>
            <a:ext cx="4712363" cy="4728869"/>
          </a:xfrm>
          <a:prstGeom prst="rect">
            <a:avLst/>
          </a:prstGeom>
        </p:spPr>
      </p:pic>
      <p:sp>
        <p:nvSpPr>
          <p:cNvPr id="10" name="Shape 53">
            <a:extLst>
              <a:ext uri="{FF2B5EF4-FFF2-40B4-BE49-F238E27FC236}">
                <a16:creationId xmlns:a16="http://schemas.microsoft.com/office/drawing/2014/main" id="{E2183E9B-50AC-E944-8B9C-6B3BA3CBAA58}"/>
              </a:ext>
            </a:extLst>
          </p:cNvPr>
          <p:cNvSpPr/>
          <p:nvPr/>
        </p:nvSpPr>
        <p:spPr>
          <a:xfrm>
            <a:off x="6888262" y="1462252"/>
            <a:ext cx="2948143" cy="1661993"/>
          </a:xfrm>
          <a:prstGeom prst="rect">
            <a:avLst/>
          </a:prstGeom>
          <a:solidFill>
            <a:srgbClr val="4F4F5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numCol="1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Velodyne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HDL-32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700,000 points/second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+/- 2 cm accuracy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100 meter range</a:t>
            </a:r>
          </a:p>
        </p:txBody>
      </p:sp>
      <p:sp>
        <p:nvSpPr>
          <p:cNvPr id="11" name="Shape 53">
            <a:extLst>
              <a:ext uri="{FF2B5EF4-FFF2-40B4-BE49-F238E27FC236}">
                <a16:creationId xmlns:a16="http://schemas.microsoft.com/office/drawing/2014/main" id="{7CB3E480-A3F9-1345-AC77-BCF8BEFDFB08}"/>
              </a:ext>
            </a:extLst>
          </p:cNvPr>
          <p:cNvSpPr/>
          <p:nvPr/>
        </p:nvSpPr>
        <p:spPr>
          <a:xfrm>
            <a:off x="6889746" y="3147754"/>
            <a:ext cx="2946659" cy="1661993"/>
          </a:xfrm>
          <a:prstGeom prst="rect">
            <a:avLst/>
          </a:prstGeom>
          <a:solidFill>
            <a:srgbClr val="4F4F5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numCol="1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360 Degree Imaging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30 megapixels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Customizable interval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90% full sphere FOV</a:t>
            </a:r>
          </a:p>
        </p:txBody>
      </p:sp>
      <p:sp>
        <p:nvSpPr>
          <p:cNvPr id="12" name="Shape 53">
            <a:extLst>
              <a:ext uri="{FF2B5EF4-FFF2-40B4-BE49-F238E27FC236}">
                <a16:creationId xmlns:a16="http://schemas.microsoft.com/office/drawing/2014/main" id="{B156F707-6E5A-CD4B-AEC7-1E658788B80C}"/>
              </a:ext>
            </a:extLst>
          </p:cNvPr>
          <p:cNvSpPr/>
          <p:nvPr/>
        </p:nvSpPr>
        <p:spPr>
          <a:xfrm>
            <a:off x="6889004" y="4833256"/>
            <a:ext cx="2947401" cy="1938992"/>
          </a:xfrm>
          <a:prstGeom prst="rect">
            <a:avLst/>
          </a:prstGeom>
          <a:solidFill>
            <a:srgbClr val="4F4F5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numCol="1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Positional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Provides precise location data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+/- 1 meter accuracy</a:t>
            </a:r>
          </a:p>
          <a:p>
            <a:pPr marL="685800" marR="0" lvl="1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Integrated IMU</a:t>
            </a:r>
          </a:p>
        </p:txBody>
      </p:sp>
    </p:spTree>
    <p:extLst>
      <p:ext uri="{BB962C8B-B14F-4D97-AF65-F5344CB8AC3E}">
        <p14:creationId xmlns:p14="http://schemas.microsoft.com/office/powerpoint/2010/main" val="42562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LiDAR</a:t>
            </a:r>
          </a:p>
        </p:txBody>
      </p:sp>
      <p:sp>
        <p:nvSpPr>
          <p:cNvPr id="4" name="Rectangle 3"/>
          <p:cNvSpPr/>
          <p:nvPr/>
        </p:nvSpPr>
        <p:spPr>
          <a:xfrm>
            <a:off x="567375" y="1601213"/>
            <a:ext cx="11057251" cy="296491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75000"/>
              <a:buFont typeface="Wingdings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Velodyne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HDL 32 sensors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75000"/>
              <a:buFont typeface="Wingdings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meter range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75000"/>
              <a:buFont typeface="Wingdings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1.4 million points per second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75000"/>
              <a:buFont typeface="Wingdings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360˚ coverage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75000"/>
              <a:buFont typeface="Wingdings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Minimal shadowing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786" y="1611169"/>
            <a:ext cx="6728427" cy="47255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AA913C-EA54-6B4C-A798-6A14AAA80505}"/>
              </a:ext>
            </a:extLst>
          </p:cNvPr>
          <p:cNvGrpSpPr/>
          <p:nvPr/>
        </p:nvGrpSpPr>
        <p:grpSpPr>
          <a:xfrm>
            <a:off x="2495244" y="365125"/>
            <a:ext cx="935550" cy="999714"/>
            <a:chOff x="5295917" y="1172118"/>
            <a:chExt cx="1396682" cy="1376996"/>
          </a:xfrm>
        </p:grpSpPr>
        <p:pic>
          <p:nvPicPr>
            <p:cNvPr id="7" name="Graphic 6" descr="Wireless">
              <a:extLst>
                <a:ext uri="{FF2B5EF4-FFF2-40B4-BE49-F238E27FC236}">
                  <a16:creationId xmlns:a16="http://schemas.microsoft.com/office/drawing/2014/main" id="{3CAB4EEA-3218-7144-AED8-7B543FBD1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95917" y="1172118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Wireless">
              <a:extLst>
                <a:ext uri="{FF2B5EF4-FFF2-40B4-BE49-F238E27FC236}">
                  <a16:creationId xmlns:a16="http://schemas.microsoft.com/office/drawing/2014/main" id="{875FE066-1058-3B48-8FA2-3B6ADF6B8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 flipV="1">
              <a:off x="5778199" y="1634714"/>
              <a:ext cx="914400" cy="91440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DFAF6E-7887-3A46-B13F-8695B4F1B5B7}"/>
                </a:ext>
              </a:extLst>
            </p:cNvPr>
            <p:cNvSpPr/>
            <p:nvPr/>
          </p:nvSpPr>
          <p:spPr>
            <a:xfrm>
              <a:off x="5884333" y="1752600"/>
              <a:ext cx="211667" cy="2103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7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B9181F-652C-2042-AD59-DDA4A4430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05" b="8690"/>
          <a:stretch/>
        </p:blipFill>
        <p:spPr>
          <a:xfrm>
            <a:off x="20" y="10"/>
            <a:ext cx="12191980" cy="67817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X-35 Vehicles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1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377</Words>
  <Application>Microsoft Macintosh PowerPoint</Application>
  <PresentationFormat>Widescreen</PresentationFormat>
  <Paragraphs>116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Avenir Book</vt:lpstr>
      <vt:lpstr>Avenir Light</vt:lpstr>
      <vt:lpstr>Calibri</vt:lpstr>
      <vt:lpstr>Calibri Light</vt:lpstr>
      <vt:lpstr>Wingdings</vt:lpstr>
      <vt:lpstr>1_Office Theme</vt:lpstr>
      <vt:lpstr>Mandli Communications, Inc.</vt:lpstr>
      <vt:lpstr>Mandli Communications, INC.</vt:lpstr>
      <vt:lpstr>PowerPoint Presentation</vt:lpstr>
      <vt:lpstr>MILES COLLECTED</vt:lpstr>
      <vt:lpstr>MILES COLLECTED 2019</vt:lpstr>
      <vt:lpstr>SMALL BOX SOLUTION</vt:lpstr>
      <vt:lpstr>MAVERICK</vt:lpstr>
      <vt:lpstr>LiDAR</vt:lpstr>
      <vt:lpstr>X-35 Vehicles</vt:lpstr>
      <vt:lpstr>Hardware Solutions</vt:lpstr>
      <vt:lpstr>Camera System: Automated Control</vt:lpstr>
      <vt:lpstr>Imaging</vt:lpstr>
      <vt:lpstr>LCMS         Capabilities</vt:lpstr>
      <vt:lpstr>Laser Crack Measuring System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Mandli Communications, Inc.</dc:title>
  <dc:creator>Amir Zaman</dc:creator>
  <cp:lastModifiedBy>Amir Zaman</cp:lastModifiedBy>
  <cp:revision>1</cp:revision>
  <dcterms:created xsi:type="dcterms:W3CDTF">2019-12-11T20:15:05Z</dcterms:created>
  <dcterms:modified xsi:type="dcterms:W3CDTF">2019-12-11T20:16:13Z</dcterms:modified>
</cp:coreProperties>
</file>